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  <p:sldMasterId id="2147483709" r:id="rId4"/>
    <p:sldMasterId id="2147483721" r:id="rId5"/>
    <p:sldMasterId id="2147483734" r:id="rId6"/>
    <p:sldMasterId id="2147483746" r:id="rId7"/>
  </p:sldMasterIdLst>
  <p:notesMasterIdLst>
    <p:notesMasterId r:id="rId28"/>
  </p:notesMasterIdLst>
  <p:sldIdLst>
    <p:sldId id="256" r:id="rId8"/>
    <p:sldId id="276" r:id="rId9"/>
    <p:sldId id="277" r:id="rId10"/>
    <p:sldId id="278" r:id="rId11"/>
    <p:sldId id="288" r:id="rId12"/>
    <p:sldId id="279" r:id="rId13"/>
    <p:sldId id="280" r:id="rId14"/>
    <p:sldId id="289" r:id="rId15"/>
    <p:sldId id="282" r:id="rId16"/>
    <p:sldId id="283" r:id="rId17"/>
    <p:sldId id="284" r:id="rId18"/>
    <p:sldId id="285" r:id="rId19"/>
    <p:sldId id="286" r:id="rId20"/>
    <p:sldId id="290" r:id="rId21"/>
    <p:sldId id="270" r:id="rId22"/>
    <p:sldId id="271" r:id="rId23"/>
    <p:sldId id="272" r:id="rId24"/>
    <p:sldId id="273" r:id="rId25"/>
    <p:sldId id="275" r:id="rId26"/>
    <p:sldId id="28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29D4B1-2104-4150-886A-25383E70F29B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4FA249-777C-4AD3-AA96-EC436D96F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4A49-EA33-4CCB-AF42-66F4ABDB4CD9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0440-22C1-407E-9579-5E847FCFC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5AEB5-B027-4D8B-816A-47B6841DC772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7085-9880-4B31-8607-6296A5BAF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46206-FED2-4838-BD70-CB13073609D6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E85E-F9FD-426D-8C3E-B2D89E477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73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BD27C1-D550-4061-A94C-467D3FFA3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CC1C-BE43-4ED2-9547-1D054444B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9FFA-6756-4ECA-8906-89434F424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D62BC-76C1-4C8C-B0FB-0B6A71A1C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2DFD8-C126-4249-BF0F-82F39BDE4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2435-641B-472C-9E81-02164686B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D079A-27C5-4A09-90C2-AEEDBAB29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81F4-FDC5-4CB0-9F96-DB9CB5D14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5F78A-1958-48EB-8D1C-3D93EE397566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EB77E-A870-4413-96E8-C4417CA33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40D5-58F7-44E9-A497-DA02CB62C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8054B-F582-4A00-88F3-ED53E8B9D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3B84E-ABBA-482E-8E87-FD318DF77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879A-4E5D-4420-B0B8-BD414DCB9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11885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885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1C0D7F-09BF-43C5-B5ED-E6DEE5F7C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CB64-C434-4D5A-9AD2-B5B14E81F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348F-7869-4DCA-B087-446EE038C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9482E-9EC1-4B45-B8BD-1442DEECD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DEE28-CC90-46D2-907B-DAE87BAB8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FA49-295F-423F-B386-5950A6E64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3D46A-80EB-4A90-8339-0B4BE061158F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F10ED-1253-4F6A-8727-D3AEBB633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7798-9776-4F60-B2BE-0818A28C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522C7-6519-4C91-ACED-20D9AB91D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F2CE8-66F1-447C-8F98-024360E97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4B07C-4508-4FD5-BF52-B1401CB65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24AA1-6AC6-46AD-A518-A0135317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18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18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C4A5FC-F5B3-4495-AA9D-AE075A2AA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3B179-DB6B-49D4-AA5A-03EDA2013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2241-6509-48F8-8C11-0D4C70820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56E70-0B40-421D-8BE2-D48F49F33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491-918E-4D21-82BA-8965F21E7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4B177-0181-4165-A64B-503B83DAF100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1D90F-EAE3-4969-9B70-2EA6AAC2F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C5A67-4F99-48A4-B5CC-CA5D4C06F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64485-4DCD-452A-B958-53E8D67A2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B1687-31C8-4C8F-9382-068F989E2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220C-607B-4E00-8C7E-7FF2D0951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F7624-59EB-4F8C-9362-E755A7A64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0619-FBDA-4CCB-8BBD-2FD120A47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65B80-D5BB-464F-B702-6AD1A7000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003C-77E5-4113-99AC-876F0889A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9625-B374-4CAB-B24C-3CED757F5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1145-9ACB-4296-8623-F4EE1A50D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1FF17-33B9-472B-AB0E-1F4C513A6930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34011-393C-41FB-A95E-A4A51E45D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5BA8E-F112-493D-8A52-BF9DC65D8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F4B2-B55C-401E-9DC0-FC3363061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F6AF4-1B6B-449F-96C3-6FF791CAC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383F-97A6-48E4-97CD-CBC46D6EF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02D2-8396-4E23-ACAF-32E0B53C9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C2AF-DA9F-4AEB-AA18-6A5C74F11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C31F-48A7-4211-BE70-B6C1399DD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098C6-708E-4CC9-B3EA-441042669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037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37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EC2C94-6DF4-48EF-A7A2-6B372A24D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6BAB7-9074-47C9-8989-474606B72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EF9C2-B0D7-4F2B-8DDC-FEAAC8C75B69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F162-B1A9-492F-BCE3-D223EA236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653F-6903-4827-B6D8-AB971E80F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FD74-977F-4F03-8B93-C450C50BC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06E1-FCDB-4EA1-ABC9-BA22AA56F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03EC1-D3BF-4C28-8566-02C5B1E68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EE123-D5EE-41DC-9450-790940E40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6DDCD-BB42-47FA-B49C-E8680F626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5BAB-B4A0-4829-9766-9B14C476F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78CEA-561E-4551-A9BB-F8F70B868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3E5C8-8196-4DCE-A423-54A765F12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068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68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963E21-0BC4-4B65-A96C-84C398D1E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0DA8-F8C9-472B-B767-59955578CC55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5A83-793A-4819-BB9E-969357C3C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09B84-1EA7-4D5C-B2D2-AB801252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08BBA-EAE1-43BF-A192-A38D843F0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208F1-A82D-4959-87A8-18B840EAB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4AC35-9BC8-4B0D-9DBF-93B4BE656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07E5-0EBC-47C9-8AF2-C383C0B80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D98A3-ED42-4F34-B57E-0256078C7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8B16D-E951-4C8C-ABA2-ED7EA3CD5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419B-17F3-4C8E-9890-F209F5ED3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FF785-7FBD-4947-9E28-A6DA97C55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CB7DE-47E3-4797-9D1D-BB0CA15ED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D8B08-49DC-4133-A9CB-C77233782214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A2774-D539-41E6-8D57-A31B254BE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7A93B-DFEC-40DB-910D-A541534FE119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45D35-F8BB-4584-998D-88343B21C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7BEB202-7871-41AB-B139-1771111F0ADB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42BBDEC-A529-4F4B-AFC2-46A56EB49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63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3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3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3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3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E636814-4FE9-432B-975E-6E1F4FFBE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63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1776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776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6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6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6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6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7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78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779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79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0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0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0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0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0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0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1780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0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781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781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11781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82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82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82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82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82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82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782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1178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782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82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83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6B4E1B9-98A4-4D7B-85A9-2A76CC3A8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783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208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08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208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41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08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08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208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8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08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EED6407-E30A-4FB0-B157-C6E346C7B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08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475D415-E6AB-4E45-A1F8-41F65CB4F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47AEAE2-7824-427D-8E74-5908040EB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27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27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27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27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27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2027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27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027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27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0582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2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2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3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4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5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86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0586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86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86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6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6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C438C7-FE94-41AB-A248-33FE9F68D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6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D:\Рабочие документы\Уроки\Внеклассные мероприятия\Занимательная математика\confus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925762" cy="2438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75" y="2214555"/>
            <a:ext cx="7772400" cy="328614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sz="48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Внеклассное мероприятие по математике</a:t>
            </a:r>
            <a:br>
              <a:rPr lang="ru-RU" sz="48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«Математический калейдоскоп»</a:t>
            </a:r>
          </a:p>
        </p:txBody>
      </p:sp>
      <p:pic>
        <p:nvPicPr>
          <p:cNvPr id="14341" name="Picture 2" descr="D:\рабочий стол СТАРЫЙ\анимации\CLIPART5\J02873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8862" y="4357694"/>
            <a:ext cx="1735138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Пара лошадей пробежала 40 км. 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По сколько км пробежала каждая лошадь?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pic>
        <p:nvPicPr>
          <p:cNvPr id="108546" name="Picture 2" descr="E:\Анимированные картинки\Животные\Лошадь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500174"/>
            <a:ext cx="884469" cy="1190631"/>
          </a:xfrm>
          <a:prstGeom prst="rect">
            <a:avLst/>
          </a:prstGeom>
          <a:noFill/>
        </p:spPr>
      </p:pic>
      <p:pic>
        <p:nvPicPr>
          <p:cNvPr id="108547" name="Picture 3" descr="E:\Анимированные картинки\Животные\Лошадь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71612"/>
            <a:ext cx="831400" cy="111919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785926"/>
            <a:ext cx="3142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по 40 км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57158" y="3053278"/>
            <a:ext cx="81439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«В семье я рос один! И всё ж отец того, кто на портрете – сын моего отца».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  <a:cs typeface="Times New Roman" pitchFamily="18" charset="0"/>
              </a:rPr>
              <a:t>Чей портрет разглядывает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  <a:cs typeface="Times New Roman" pitchFamily="18" charset="0"/>
              </a:rPr>
              <a:t>человек?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072074"/>
            <a:ext cx="3930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свой портрет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pic>
        <p:nvPicPr>
          <p:cNvPr id="4098" name="Picture 2" descr="D:\files\Уроки\Внеклассные мероприятия\8 класс\2017\Математический калейдоскоп\Рисунки\Портре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886" y="3943259"/>
            <a:ext cx="2378618" cy="287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854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Петух, стоя на одной ноге весит 3 кг. Сколько он весит, стоя на двух ногах?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pic>
        <p:nvPicPr>
          <p:cNvPr id="109570" name="Picture 2" descr="E:\Анимированные картинки\Птицы\ptici3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214422"/>
            <a:ext cx="1395420" cy="15595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1785926"/>
            <a:ext cx="2550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3 кг 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86058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Шла старушка в Москву, и навстречу ей три старика. Сколько человек шло в Москву?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143380"/>
            <a:ext cx="1959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1 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643446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В одной семье у каждого из трех братьев есть сестра. Сколько детей в семье?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715016"/>
            <a:ext cx="3142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4 детей 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pic>
        <p:nvPicPr>
          <p:cNvPr id="109571" name="Picture 3" descr="E:\Анимированные картинки\Люди\Рисунок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072074"/>
            <a:ext cx="1052518" cy="1559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688842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Бревно распилили на четыре части. 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Сколько сделали распилов?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5480" y="1609636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3 распила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0407" y="2906941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Если у квадрата срезать все углы, то сколько углов останется?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4057908"/>
            <a:ext cx="3142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8 углов 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707141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Чем больше из неё берут, тем больше она становится.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58831" y="5570076"/>
            <a:ext cx="2353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Яма 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pic>
        <p:nvPicPr>
          <p:cNvPr id="5122" name="Picture 2" descr="D:\files\Уроки\Внеклассные мероприятия\8 класс\2017\Математический калейдоскоп\Рисунки\Бревно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19" y="637443"/>
            <a:ext cx="2990825" cy="29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357158" y="428604"/>
            <a:ext cx="84296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Используя одно из геометрических свойств, определить какая буква лишняя: О, Б, Ж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6099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Б, свойство – симметрия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357158" y="2714620"/>
            <a:ext cx="77867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Какая геометрическая фигура не является ограниченной?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071942"/>
            <a:ext cx="2747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прямая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cxnSp>
        <p:nvCxnSpPr>
          <p:cNvPr id="110596" name="AutoShape 4"/>
          <p:cNvCxnSpPr>
            <a:cxnSpLocks noChangeShapeType="1"/>
          </p:cNvCxnSpPr>
          <p:nvPr/>
        </p:nvCxnSpPr>
        <p:spPr bwMode="auto">
          <a:xfrm flipV="1">
            <a:off x="2357422" y="4357694"/>
            <a:ext cx="3800475" cy="1123950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10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520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Consolas" pitchFamily="49" charset="0"/>
              </a:rPr>
              <a:t>Конкурс «Старинная задача»</a:t>
            </a:r>
            <a:endParaRPr lang="ru-RU" sz="40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1386548" y="980728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Задача из сказки «1001 ночь»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8462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Стая голубей подлетела к высокому дереву. Часть голубей села на ветвях, а другая расположилась под деревом. Сидевшие на ветвях говорят расположившимся внизу: “Если бы один из вас взлетел к нам, то вас стало бы втрое меньше, чем нас всех вместе, а если бы один из нас слетел к вам, то нас стало бы поровну”. Сколько голубей сидело на ветвях и сколько под деревом?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4798" y="5733256"/>
            <a:ext cx="70855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7 голубей сидело на ветвях, </a:t>
            </a:r>
          </a:p>
          <a:p>
            <a:r>
              <a:rPr lang="ru-RU" sz="2800" b="1" i="1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      5 голубей сидело под деревом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3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7521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42910" y="2500306"/>
            <a:ext cx="7772400" cy="143192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Конкурс </a:t>
            </a:r>
            <a:b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«Зашифрованное задание» </a:t>
            </a:r>
            <a:b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    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Выполнив задания, </a:t>
            </a:r>
            <a:br>
              <a:rPr lang="ru-RU" sz="32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вы узнаете </a:t>
            </a:r>
            <a:br>
              <a:rPr lang="ru-RU" sz="32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кто впервые ввел знак :</a:t>
            </a:r>
            <a:endParaRPr lang="ru-RU" sz="3200" b="1" i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25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3000372"/>
            <a:ext cx="1009650" cy="102870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92516" name="Picture 4" descr="D:\Рабочие документы\Уроки\Внеклассные мероприятия\Занимательная математика\11238_original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857488" y="3929066"/>
            <a:ext cx="3625860" cy="272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572528" cy="1000132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2) При каких значениях  имеет смысл выражение: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3811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i="1" dirty="0">
                <a:solidFill>
                  <a:schemeClr val="bg1"/>
                </a:solidFill>
              </a:rPr>
              <a:t>1) Решить уравнение: </a:t>
            </a:r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35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85728"/>
            <a:ext cx="1304925" cy="514350"/>
          </a:xfrm>
          <a:prstGeom prst="rect">
            <a:avLst/>
          </a:prstGeom>
          <a:noFill/>
        </p:spPr>
      </p:pic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1000100" y="971550"/>
            <a:ext cx="814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354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285860"/>
            <a:ext cx="1333500" cy="466725"/>
          </a:xfrm>
          <a:prstGeom prst="rect">
            <a:avLst/>
          </a:prstGeom>
          <a:noFill/>
        </p:spPr>
      </p:pic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1714488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 3) Вычислить: </a:t>
            </a:r>
          </a:p>
        </p:txBody>
      </p:sp>
      <p:sp>
        <p:nvSpPr>
          <p:cNvPr id="1935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354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571612"/>
            <a:ext cx="1590675" cy="1133475"/>
          </a:xfrm>
          <a:prstGeom prst="rect">
            <a:avLst/>
          </a:prstGeom>
          <a:noFill/>
        </p:spPr>
      </p:pic>
      <p:sp>
        <p:nvSpPr>
          <p:cNvPr id="1935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354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857496"/>
            <a:ext cx="2019300" cy="1038225"/>
          </a:xfrm>
          <a:prstGeom prst="rect">
            <a:avLst/>
          </a:prstGeom>
          <a:noFill/>
        </p:spPr>
      </p:pic>
      <p:sp>
        <p:nvSpPr>
          <p:cNvPr id="193551" name="Rectangle 15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3000372"/>
            <a:ext cx="2590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4</a:t>
            </a:r>
            <a:r>
              <a:rPr lang="ru-RU" sz="2400" b="1" i="1" dirty="0" smtClean="0">
                <a:solidFill>
                  <a:schemeClr val="bg1"/>
                </a:solidFill>
              </a:rPr>
              <a:t>) Вычислить: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4143380"/>
            <a:ext cx="3641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5) Решить уравнение:</a:t>
            </a:r>
          </a:p>
        </p:txBody>
      </p:sp>
      <p:sp>
        <p:nvSpPr>
          <p:cNvPr id="1935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3552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071942"/>
            <a:ext cx="1400399" cy="552451"/>
          </a:xfrm>
          <a:prstGeom prst="rect">
            <a:avLst/>
          </a:prstGeom>
          <a:noFill/>
        </p:spPr>
      </p:pic>
      <p:sp>
        <p:nvSpPr>
          <p:cNvPr id="193554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5072074"/>
            <a:ext cx="2584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6) Упростить: </a:t>
            </a:r>
          </a:p>
        </p:txBody>
      </p:sp>
      <p:sp>
        <p:nvSpPr>
          <p:cNvPr id="19355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3555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072074"/>
            <a:ext cx="3987807" cy="571501"/>
          </a:xfrm>
          <a:prstGeom prst="rect">
            <a:avLst/>
          </a:prstGeom>
          <a:noFill/>
        </p:spPr>
      </p:pic>
      <p:sp>
        <p:nvSpPr>
          <p:cNvPr id="193557" name="Rectangle 21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1"/>
          <p:cNvSpPr>
            <a:spLocks noChangeArrowheads="1"/>
          </p:cNvSpPr>
          <p:nvPr/>
        </p:nvSpPr>
        <p:spPr bwMode="auto">
          <a:xfrm>
            <a:off x="214282" y="928670"/>
            <a:ext cx="57150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Ответ: Рудольф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143247"/>
            <a:ext cx="50006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Впервые этот знак ввел немецкий математик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Криштоф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Рудольф в 1525 году.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194562" name="Picture 2" descr="D:\Рабочие документы\Уроки\Внеклассные мероприятия\Занимательная математика\Stere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785794"/>
            <a:ext cx="2814637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9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1"/>
          <p:cNvSpPr>
            <a:spLocks noChangeArrowheads="1"/>
          </p:cNvSpPr>
          <p:nvPr/>
        </p:nvSpPr>
        <p:spPr bwMode="auto">
          <a:xfrm>
            <a:off x="571472" y="188640"/>
            <a:ext cx="8072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Конкурс «Парадокс»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1472" y="836712"/>
            <a:ext cx="7960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Парадокс – </a:t>
            </a:r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явление, </a:t>
            </a:r>
            <a:r>
              <a:rPr lang="ru-RU" sz="2800" b="1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кажущее невероятным и неожиданным, </a:t>
            </a:r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высказывание, </a:t>
            </a:r>
            <a:r>
              <a:rPr lang="ru-RU" sz="2800" b="1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истинность</a:t>
            </a:r>
          </a:p>
          <a:p>
            <a:r>
              <a:rPr lang="ru-RU" sz="2800" b="1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которого не очевидна, справедливое, но неожиданное утверждение . </a:t>
            </a:r>
            <a:endParaRPr lang="ru-RU" sz="2800" b="1" i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ru-RU" sz="2800" b="1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из словаря  С.И. Ожегова)</a:t>
            </a:r>
          </a:p>
        </p:txBody>
      </p:sp>
      <p:pic>
        <p:nvPicPr>
          <p:cNvPr id="6146" name="Picture 2" descr="D:\files\Уроки\Внеклассные мероприятия\8 класс\2017\Математический калейдоскоп\Рисунки\Парадок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78" y="3140968"/>
            <a:ext cx="564890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797695"/>
              </p:ext>
            </p:extLst>
          </p:nvPr>
        </p:nvGraphicFramePr>
        <p:xfrm>
          <a:off x="2195736" y="1412776"/>
          <a:ext cx="4643438" cy="392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1447800" imgH="1104900" progId="Equation.3">
                  <p:embed/>
                </p:oleObj>
              </mc:Choice>
              <mc:Fallback>
                <p:oleObj name="Формула" r:id="rId3" imgW="1447800" imgH="11049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412776"/>
                        <a:ext cx="4643438" cy="392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778170"/>
            <a:ext cx="8072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Найди ошибку 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714356"/>
            <a:ext cx="8286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- Тем, кто любит математику.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- Тем, кто знает математику.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- Тем, кто учит математику.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 Тем, кто ещё не знает, что он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b="1" i="1" dirty="0" smtClean="0">
                <a:solidFill>
                  <a:schemeClr val="bg1"/>
                </a:solidFill>
                <a:latin typeface="Consolas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 любит математику посвящается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  этот конкурс!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pic>
        <p:nvPicPr>
          <p:cNvPr id="1026" name="Picture 2" descr="E:\Уроки\Внеклассные мероприятия\Занимательная математика\6l9n3zfraqe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876"/>
            <a:ext cx="2116155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Папа\картинки для прзентаций\C41-12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4391025" cy="54292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903279">
            <a:off x="2955561" y="1083181"/>
            <a:ext cx="60288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ПОЗДРАВЛЯЕМ !</a:t>
            </a:r>
            <a:endParaRPr lang="ru-RU" sz="5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У отца 6 сыновей, у каждого сына есть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 родная сестра. Сколько у отца детей?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7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3116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Четверо играли в домино 4 часа. 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 Сколько часов играл каждый?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143248"/>
            <a:ext cx="2747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4 часа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714752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Груша тяжелее, чем яблоко, а яблоко тяжелее персика. Что тяжелее – груша или персик?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541" y="5373216"/>
            <a:ext cx="2550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Груша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pic>
        <p:nvPicPr>
          <p:cNvPr id="2050" name="Picture 2" descr="D:\files\Уроки\Внеклассные мероприятия\8 класс\2017\Математический калейдоскоп\Рисунки\Груш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657" y="4534838"/>
            <a:ext cx="1324343" cy="223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files\Уроки\Внеклассные мероприятия\8 класс\2017\Математический калейдоскоп\Рисунки\Персик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323" y="478369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files\Уроки\Внеклассные мероприятия\8 класс\2017\Математический калейдоскоп\Рисунки\Яблоко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97087"/>
            <a:ext cx="1941323" cy="18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214282" y="571480"/>
            <a:ext cx="864396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На грядке сидели 4 воробья. К ним прилетели еще 2 воробья. Кот Васька подкрался и схватил одного воробья. Сколько воробьев осталось на грядке?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6302" y="4077072"/>
            <a:ext cx="5902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ни одного, все улетели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pic>
        <p:nvPicPr>
          <p:cNvPr id="1026" name="Picture 2" descr="E:\Анимированные картинки\Птицы\ptici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857364"/>
            <a:ext cx="952500" cy="619125"/>
          </a:xfrm>
          <a:prstGeom prst="rect">
            <a:avLst/>
          </a:prstGeom>
          <a:noFill/>
        </p:spPr>
      </p:pic>
      <p:pic>
        <p:nvPicPr>
          <p:cNvPr id="1027" name="Picture 3" descr="E:\Анимированные картинки\Птицы\ptici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857364"/>
            <a:ext cx="952500" cy="619125"/>
          </a:xfrm>
          <a:prstGeom prst="rect">
            <a:avLst/>
          </a:prstGeom>
          <a:noFill/>
        </p:spPr>
      </p:pic>
      <p:pic>
        <p:nvPicPr>
          <p:cNvPr id="1028" name="Picture 4" descr="E:\Анимированные картинки\Птицы\ptici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857364"/>
            <a:ext cx="952500" cy="619125"/>
          </a:xfrm>
          <a:prstGeom prst="rect">
            <a:avLst/>
          </a:prstGeom>
          <a:noFill/>
        </p:spPr>
      </p:pic>
      <p:pic>
        <p:nvPicPr>
          <p:cNvPr id="1029" name="Picture 5" descr="E:\Анимированные картинки\Птицы\ptici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928802"/>
            <a:ext cx="952500" cy="619125"/>
          </a:xfrm>
          <a:prstGeom prst="rect">
            <a:avLst/>
          </a:prstGeom>
          <a:noFill/>
        </p:spPr>
      </p:pic>
      <p:pic>
        <p:nvPicPr>
          <p:cNvPr id="1030" name="Picture 6" descr="E:\Анимированные картинки\Птицы\ptici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285992"/>
            <a:ext cx="952500" cy="619125"/>
          </a:xfrm>
          <a:prstGeom prst="rect">
            <a:avLst/>
          </a:prstGeom>
          <a:noFill/>
        </p:spPr>
      </p:pic>
      <p:pic>
        <p:nvPicPr>
          <p:cNvPr id="1031" name="Picture 7" descr="E:\Анимированные картинки\Птицы\ptici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2285992"/>
            <a:ext cx="9525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6577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Портной имеет кусок сукна в 16 метров, от 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Которого он отрезает ежедневно по 2 метра.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На какой день он отрежет последний?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5236" y="2492896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На 7 день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2859" y="4005064"/>
            <a:ext cx="74255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У Саши из 10 ответов 5 оказались правильными, а у Алеши из 5 – 3. </a:t>
            </a:r>
          </a:p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Чей результат лучше?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6843" y="5445224"/>
            <a:ext cx="2945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У Алеши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pic>
        <p:nvPicPr>
          <p:cNvPr id="3074" name="Picture 2" descr="D:\files\Уроки\Внеклассные мероприятия\8 класс\2017\Математический калейдоскоп\Рисунки\Портной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245581" cy="253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03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Какой цифрой оканчивается произведение всех чисел от 7 до 81?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85860"/>
            <a:ext cx="4325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Ответ:7 •8 •9 •10 =…0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928802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Какие три числа, если их сложить или перемножить дают один и тот же ответ?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928934"/>
            <a:ext cx="2945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1; 2; 3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714752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Три плюс три умножить на три. Сколько будет? 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857760"/>
            <a:ext cx="4325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3 + 3 • 3 = 12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57166"/>
            <a:ext cx="8572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Что больше: произведение всех цифр или их сумма? Почему?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сумма больше, произведение равно 0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71678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Какое число делится на все числа без остатка?</a:t>
            </a:r>
            <a:endParaRPr lang="ru-RU" sz="2800" b="1" i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71810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0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3571876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Consolas" pitchFamily="49" charset="0"/>
              </a:rPr>
              <a:t>60 листов книги имеют толщину 1 см. Какова толщина всех листов книги, если в ней 240 страниц?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072074"/>
            <a:ext cx="2353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2 см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pic>
        <p:nvPicPr>
          <p:cNvPr id="1027" name="Picture 3" descr="E:\Анимированные картинки\Разное\Книг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500570"/>
            <a:ext cx="1284770" cy="1104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  <p:bldP spid="4" grpId="0"/>
      <p:bldP spid="5" grpId="0"/>
      <p:bldP spid="102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520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Consolas" pitchFamily="49" charset="0"/>
              </a:rPr>
              <a:t>Конкурс «Старинная задача»</a:t>
            </a:r>
            <a:endParaRPr lang="ru-RU" sz="40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1386548" y="1047487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Задача из сказки «1001 ночь»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7693"/>
            <a:ext cx="8462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Стая голубей подлетела к высокому дереву. Часть голубей села на ветвях, а другая расположилась под деревом. Сидевшие на ветвях говорят расположившимся внизу: “Если бы один из вас взлетел к нам, то вас стало бы втрое меньше, чем нас всех вместе, а если бы один из нас слетел к вам, то нас стало бы поровну”. Сколько голубей сидело на ветвях и сколько под деревом?</a:t>
            </a:r>
          </a:p>
        </p:txBody>
      </p:sp>
    </p:spTree>
    <p:extLst>
      <p:ext uri="{BB962C8B-B14F-4D97-AF65-F5344CB8AC3E}">
        <p14:creationId xmlns:p14="http://schemas.microsoft.com/office/powerpoint/2010/main" val="3334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7521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6673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Consolas" pitchFamily="49" charset="0"/>
              </a:rPr>
              <a:t>Конкурс для болельщиков</a:t>
            </a:r>
            <a:endParaRPr lang="ru-RU" sz="40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285720" y="1071546"/>
            <a:ext cx="85725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Пять рыбаков за пять часов распотрошили пять судаков. За сколько часов сто рыбаков распотрошат сто судаков?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pic>
        <p:nvPicPr>
          <p:cNvPr id="107522" name="Picture 2" descr="E:\Анимированные картинки\Животные\Рыбка 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71678"/>
            <a:ext cx="1447800" cy="14478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2643182"/>
            <a:ext cx="1959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5ч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500034" y="3714752"/>
            <a:ext cx="81439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Выглянув на повороте в окно, Ира заметила, что перед нею 9 вагонов, а за нею еще 7. Сколько вагонов в поезде, в котором едет Ира?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olas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643578"/>
            <a:ext cx="1959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onsolas" pitchFamily="49" charset="0"/>
              </a:rPr>
              <a:t>Ответ: 17</a:t>
            </a:r>
            <a:endParaRPr lang="ru-RU" sz="2800" b="1" i="1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7521" grpId="0"/>
      <p:bldP spid="7" grpId="0"/>
      <p:bldP spid="107523" grpId="0"/>
      <p:bldP spid="9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Океан">
  <a:themeElements>
    <a:clrScheme name="Океан 8">
      <a:dk1>
        <a:srgbClr val="000000"/>
      </a:dk1>
      <a:lt1>
        <a:srgbClr val="FFFFFF"/>
      </a:lt1>
      <a:dk2>
        <a:srgbClr val="FFBA2F"/>
      </a:dk2>
      <a:lt2>
        <a:srgbClr val="A50021"/>
      </a:lt2>
      <a:accent1>
        <a:srgbClr val="FF6600"/>
      </a:accent1>
      <a:accent2>
        <a:srgbClr val="CC6600"/>
      </a:accent2>
      <a:accent3>
        <a:srgbClr val="FFD9AD"/>
      </a:accent3>
      <a:accent4>
        <a:srgbClr val="DADADA"/>
      </a:accent4>
      <a:accent5>
        <a:srgbClr val="FFB8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ГЛОБАЛЬНЫЕ</Template>
  <TotalTime>888</TotalTime>
  <Words>827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Текстура</vt:lpstr>
      <vt:lpstr>Трава</vt:lpstr>
      <vt:lpstr>Сетка с тенью</vt:lpstr>
      <vt:lpstr>Глобус</vt:lpstr>
      <vt:lpstr>Океан</vt:lpstr>
      <vt:lpstr>Течение</vt:lpstr>
      <vt:lpstr>Равновесие</vt:lpstr>
      <vt:lpstr>Формула</vt:lpstr>
      <vt:lpstr>           Внеклассное мероприятие по математике «Математический калейдоскоп»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Конкурс  «Зашифрованное задание»         Выполнив задания,  вы узнаете  кто впервые ввел знак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путешествие в страну отрицательных чисел</dc:title>
  <dc:creator>Admin</dc:creator>
  <cp:lastModifiedBy>User</cp:lastModifiedBy>
  <cp:revision>84</cp:revision>
  <dcterms:created xsi:type="dcterms:W3CDTF">2009-11-07T05:52:21Z</dcterms:created>
  <dcterms:modified xsi:type="dcterms:W3CDTF">2017-02-11T02:11:38Z</dcterms:modified>
</cp:coreProperties>
</file>